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8" r:id="rId18"/>
    <p:sldId id="272" r:id="rId19"/>
    <p:sldId id="285" r:id="rId20"/>
    <p:sldId id="286" r:id="rId21"/>
    <p:sldId id="279" r:id="rId22"/>
    <p:sldId id="273" r:id="rId23"/>
    <p:sldId id="274" r:id="rId24"/>
    <p:sldId id="282" r:id="rId25"/>
    <p:sldId id="281" r:id="rId26"/>
    <p:sldId id="283" r:id="rId27"/>
    <p:sldId id="284" r:id="rId28"/>
    <p:sldId id="277" r:id="rId29"/>
    <p:sldId id="287" r:id="rId30"/>
    <p:sldId id="288" r:id="rId31"/>
    <p:sldId id="289" r:id="rId32"/>
    <p:sldId id="276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53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4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91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6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986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667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86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00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3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7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32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41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7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5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5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3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1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1CD4B81-D876-4180-9D36-C914D6A00FA1}" type="datetimeFigureOut">
              <a:rPr lang="en-US" smtClean="0"/>
              <a:t>9/15/2014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4C1CCA5-DF96-442F-918E-71EBD1F390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6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Phases of Culture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Agricultural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561" y="2026386"/>
            <a:ext cx="6234211" cy="46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Agricultural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Pastoralists</a:t>
            </a:r>
            <a:r>
              <a:rPr lang="en-US" dirty="0" smtClean="0"/>
              <a:t> are p</a:t>
            </a:r>
            <a:r>
              <a:rPr lang="en-US" altLang="en-US" dirty="0" smtClean="0"/>
              <a:t>eople </a:t>
            </a:r>
            <a:r>
              <a:rPr lang="en-US" altLang="en-US" dirty="0"/>
              <a:t>who </a:t>
            </a:r>
            <a:r>
              <a:rPr lang="en-US" altLang="en-US" dirty="0" smtClean="0"/>
              <a:t>live </a:t>
            </a:r>
            <a:r>
              <a:rPr lang="en-US" altLang="en-US" dirty="0"/>
              <a:t>by tending and breeding </a:t>
            </a:r>
            <a:r>
              <a:rPr lang="en-US" altLang="en-US" dirty="0" smtClean="0"/>
              <a:t>domesticated animals.</a:t>
            </a:r>
          </a:p>
          <a:p>
            <a:r>
              <a:rPr lang="en-US" dirty="0" smtClean="0"/>
              <a:t>Pastoralism is an adaption to less fertile lands.</a:t>
            </a:r>
          </a:p>
          <a:p>
            <a:r>
              <a:rPr lang="en-US" altLang="en-US" dirty="0"/>
              <a:t>Pastoralists have domesticated animals, but have not settled in villages to raise crops</a:t>
            </a:r>
            <a:r>
              <a:rPr lang="en-US" altLang="en-US" dirty="0" smtClean="0"/>
              <a:t>.</a:t>
            </a:r>
          </a:p>
          <a:p>
            <a:r>
              <a:rPr lang="en-US" dirty="0" smtClean="0"/>
              <a:t>Livestock is the primary source of wealth.</a:t>
            </a:r>
          </a:p>
          <a:p>
            <a:r>
              <a:rPr lang="en-US" dirty="0" smtClean="0"/>
              <a:t>Pastoralists are also known as nomadic herders.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Agricultural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630" y="2438399"/>
            <a:ext cx="7932073" cy="36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Agricultural Society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932" y="2438399"/>
            <a:ext cx="6085470" cy="39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Agricultural Society</a:t>
            </a:r>
            <a:endParaRPr lang="en-US" dirty="0"/>
          </a:p>
        </p:txBody>
      </p:sp>
      <p:pic>
        <p:nvPicPr>
          <p:cNvPr id="4" name="Picture 9" descr="Nomadic Herders, Mongo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54" y="2180928"/>
            <a:ext cx="6288626" cy="422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3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Phases of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Phases 1 and 2 (Nomadic and Agricultural Societies) are both subsistence economies.</a:t>
            </a:r>
          </a:p>
          <a:p>
            <a:r>
              <a:rPr lang="en-US" dirty="0" smtClean="0"/>
              <a:t>In a subsistence economy, all labor goes towards meeting the needs to keep people alive.</a:t>
            </a:r>
          </a:p>
          <a:p>
            <a:r>
              <a:rPr lang="en-US" dirty="0" smtClean="0"/>
              <a:t>In the next three phases of culture a surplus is created, leading to wealth and expansion.</a:t>
            </a:r>
          </a:p>
        </p:txBody>
      </p:sp>
    </p:spTree>
    <p:extLst>
      <p:ext uri="{BB962C8B-B14F-4D97-AF65-F5344CB8AC3E}">
        <p14:creationId xmlns:p14="http://schemas.microsoft.com/office/powerpoint/2010/main" val="398263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Specialized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163652"/>
            <a:ext cx="10018713" cy="38636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a specialized society, people develop occupations in order to meet demands.</a:t>
            </a:r>
          </a:p>
          <a:p>
            <a:r>
              <a:rPr lang="en-US" dirty="0" smtClean="0"/>
              <a:t>With specialization, surplus food and materials are created leading to the development of trade.</a:t>
            </a:r>
          </a:p>
          <a:p>
            <a:r>
              <a:rPr lang="en-US" dirty="0" smtClean="0"/>
              <a:t>Specialization </a:t>
            </a:r>
            <a:r>
              <a:rPr lang="en-US" dirty="0"/>
              <a:t>includes training in a particular </a:t>
            </a:r>
            <a:r>
              <a:rPr lang="en-US" dirty="0" smtClean="0"/>
              <a:t>skill.</a:t>
            </a:r>
            <a:endParaRPr lang="en-US" dirty="0"/>
          </a:p>
          <a:p>
            <a:pPr lvl="1"/>
            <a:r>
              <a:rPr lang="en-US" dirty="0"/>
              <a:t>This creates workers that produce more at a higher </a:t>
            </a:r>
            <a:r>
              <a:rPr lang="en-US" dirty="0" smtClean="0"/>
              <a:t>quality.</a:t>
            </a:r>
            <a:endParaRPr lang="en-US" dirty="0"/>
          </a:p>
          <a:p>
            <a:pPr lvl="1"/>
            <a:r>
              <a:rPr lang="en-US" dirty="0"/>
              <a:t>Training </a:t>
            </a:r>
            <a:r>
              <a:rPr lang="en-US" dirty="0" smtClean="0"/>
              <a:t>takes </a:t>
            </a:r>
            <a:r>
              <a:rPr lang="en-US" dirty="0"/>
              <a:t>place in the </a:t>
            </a:r>
            <a:r>
              <a:rPr lang="en-US" dirty="0" smtClean="0"/>
              <a:t>family.</a:t>
            </a:r>
            <a:endParaRPr lang="en-US" dirty="0"/>
          </a:p>
          <a:p>
            <a:r>
              <a:rPr lang="en-US" dirty="0"/>
              <a:t>Geography gives some villages different resources than </a:t>
            </a:r>
            <a:r>
              <a:rPr lang="en-US" dirty="0" smtClean="0"/>
              <a:t>others.</a:t>
            </a:r>
            <a:endParaRPr lang="en-US" dirty="0"/>
          </a:p>
          <a:p>
            <a:r>
              <a:rPr lang="en-US" dirty="0" smtClean="0"/>
              <a:t>Interdependence </a:t>
            </a:r>
            <a:r>
              <a:rPr lang="en-US" dirty="0"/>
              <a:t>on resources between villages </a:t>
            </a:r>
            <a:r>
              <a:rPr lang="en-US" dirty="0" smtClean="0"/>
              <a:t>is increased.</a:t>
            </a:r>
            <a:endParaRPr lang="en-US" dirty="0"/>
          </a:p>
          <a:p>
            <a:r>
              <a:rPr lang="en-US" dirty="0" smtClean="0"/>
              <a:t>Rivers gain greater importance as the need to trade on them increases.</a:t>
            </a:r>
            <a:endParaRPr lang="en-US" dirty="0"/>
          </a:p>
          <a:p>
            <a:r>
              <a:rPr lang="en-US" dirty="0" smtClean="0"/>
              <a:t>Along important trade routes towns begin to develop.</a:t>
            </a:r>
          </a:p>
          <a:p>
            <a:pPr lvl="1"/>
            <a:r>
              <a:rPr lang="en-US" dirty="0" smtClean="0"/>
              <a:t>A town is a village with a central market.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28223"/>
            <a:ext cx="10018713" cy="1752599"/>
          </a:xfrm>
        </p:spPr>
        <p:txBody>
          <a:bodyPr/>
          <a:lstStyle/>
          <a:p>
            <a:r>
              <a:rPr lang="en-US" dirty="0" smtClean="0"/>
              <a:t>Villages and Towns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772179" y="2022475"/>
            <a:ext cx="4607188" cy="576262"/>
          </a:xfrm>
        </p:spPr>
        <p:txBody>
          <a:bodyPr/>
          <a:lstStyle/>
          <a:p>
            <a:r>
              <a:rPr lang="en-US" b="1" dirty="0" smtClean="0"/>
              <a:t>Village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607967" y="2022475"/>
            <a:ext cx="4622537" cy="576262"/>
          </a:xfrm>
        </p:spPr>
        <p:txBody>
          <a:bodyPr/>
          <a:lstStyle/>
          <a:p>
            <a:r>
              <a:rPr lang="en-US" b="1" dirty="0" smtClean="0"/>
              <a:t>Town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22" y="2923215"/>
            <a:ext cx="4147370" cy="311052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67" y="2802779"/>
            <a:ext cx="4839328" cy="32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8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Civilized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438399"/>
            <a:ext cx="10018713" cy="3352802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key to power is control of </a:t>
            </a:r>
            <a:r>
              <a:rPr lang="en-US" b="1" dirty="0" smtClean="0"/>
              <a:t>trade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Trade </a:t>
            </a:r>
            <a:r>
              <a:rPr lang="en-US" dirty="0"/>
              <a:t>networks grew between </a:t>
            </a:r>
            <a:r>
              <a:rPr lang="en-US" dirty="0" smtClean="0"/>
              <a:t>regions.</a:t>
            </a:r>
            <a:endParaRPr lang="en-US" dirty="0"/>
          </a:p>
          <a:p>
            <a:r>
              <a:rPr lang="en-US" dirty="0"/>
              <a:t>Cities developed from towns into centers of power based on control of trade.</a:t>
            </a:r>
          </a:p>
          <a:p>
            <a:r>
              <a:rPr lang="en-US" b="1" dirty="0"/>
              <a:t>City-state</a:t>
            </a:r>
            <a:r>
              <a:rPr lang="en-US" dirty="0"/>
              <a:t>: An independent city with a complex government that controls the surrounding towns and villages.</a:t>
            </a:r>
          </a:p>
          <a:p>
            <a:r>
              <a:rPr lang="en-US" dirty="0"/>
              <a:t>The first civilizations began as city-states near river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70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Routes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36" y="2438399"/>
            <a:ext cx="4467518" cy="3631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79" y="2726729"/>
            <a:ext cx="5050870" cy="30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31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Nomadic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nomadic society, also known as hunters and gatherers, are constantly on the move in order to acquire food sources.</a:t>
            </a:r>
          </a:p>
          <a:p>
            <a:pPr lvl="1"/>
            <a:r>
              <a:rPr lang="en-US" dirty="0" smtClean="0"/>
              <a:t>Since plants change with the seasons and animals follow the plants, human beings in a nomadic society therefore must follow these food resources around.</a:t>
            </a:r>
          </a:p>
          <a:p>
            <a:r>
              <a:rPr lang="en-US" dirty="0" smtClean="0"/>
              <a:t>The members of the tribe rely on the </a:t>
            </a:r>
            <a:r>
              <a:rPr lang="en-US" b="1" dirty="0" smtClean="0"/>
              <a:t>interdependence</a:t>
            </a:r>
            <a:r>
              <a:rPr lang="en-US" dirty="0" smtClean="0"/>
              <a:t> of others in order to survive.</a:t>
            </a:r>
          </a:p>
          <a:p>
            <a:pPr lvl="1"/>
            <a:r>
              <a:rPr lang="en-US" dirty="0" smtClean="0"/>
              <a:t>Interdependence is the mutual dependence </a:t>
            </a:r>
            <a:r>
              <a:rPr lang="en-US" altLang="en-US" dirty="0" smtClean="0"/>
              <a:t>between </a:t>
            </a:r>
            <a:r>
              <a:rPr lang="en-US" altLang="en-US" dirty="0"/>
              <a:t>people, groups, states, etc., for goods, resources, and labor</a:t>
            </a:r>
            <a:r>
              <a:rPr lang="en-US" altLang="en-US" dirty="0" smtClean="0"/>
              <a:t>.</a:t>
            </a:r>
          </a:p>
          <a:p>
            <a:pPr lvl="1"/>
            <a:r>
              <a:rPr lang="en-US" dirty="0" smtClean="0"/>
              <a:t>Roles in the nomadic society are based on survival skills and experience.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Routes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207" y="2174046"/>
            <a:ext cx="8818919" cy="40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9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City-State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468" y="2219190"/>
            <a:ext cx="7358398" cy="40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1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Civilized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343955"/>
            <a:ext cx="10018713" cy="34472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Civilizations developed with complex organizations which were highly specialized in all elements of culture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Writing</a:t>
            </a:r>
            <a:endParaRPr lang="en-US" dirty="0"/>
          </a:p>
          <a:p>
            <a:pPr lvl="1"/>
            <a:r>
              <a:rPr lang="en-US" dirty="0"/>
              <a:t>The first writing developed to keep track of trade.</a:t>
            </a:r>
          </a:p>
          <a:p>
            <a:pPr lvl="1"/>
            <a:r>
              <a:rPr lang="en-US" dirty="0" smtClean="0"/>
              <a:t>Scribes were officials who could read and write and kept the records of the religion/government.</a:t>
            </a:r>
          </a:p>
          <a:p>
            <a:r>
              <a:rPr lang="en-US" dirty="0" smtClean="0"/>
              <a:t>Priest-kings led the city-states as both rulers of the government and religion.</a:t>
            </a:r>
            <a:endParaRPr lang="en-US" dirty="0"/>
          </a:p>
          <a:p>
            <a:r>
              <a:rPr lang="en-US" dirty="0"/>
              <a:t>Interdependence developed between </a:t>
            </a:r>
            <a:r>
              <a:rPr lang="en-US" dirty="0" smtClean="0"/>
              <a:t>regions.</a:t>
            </a:r>
            <a:endParaRPr lang="en-US" dirty="0"/>
          </a:p>
          <a:p>
            <a:r>
              <a:rPr lang="en-US" dirty="0"/>
              <a:t>River systems increased in significance to control </a:t>
            </a:r>
            <a:r>
              <a:rPr lang="en-US" dirty="0" smtClean="0"/>
              <a:t>trade.</a:t>
            </a:r>
            <a:endParaRPr lang="en-US" dirty="0"/>
          </a:p>
          <a:p>
            <a:r>
              <a:rPr lang="en-US" dirty="0" smtClean="0"/>
              <a:t>City-states combined </a:t>
            </a:r>
            <a:r>
              <a:rPr lang="en-US" dirty="0"/>
              <a:t>to form kingdoms and contiguous empires</a:t>
            </a:r>
            <a:r>
              <a:rPr lang="en-US" dirty="0" smtClean="0"/>
              <a:t>.</a:t>
            </a:r>
          </a:p>
          <a:p>
            <a:r>
              <a:rPr lang="en-US" dirty="0"/>
              <a:t>Social Classes developed based on specialization</a:t>
            </a:r>
          </a:p>
          <a:p>
            <a:pPr lvl="1"/>
            <a:r>
              <a:rPr lang="en-US" dirty="0" smtClean="0"/>
              <a:t>The caste </a:t>
            </a:r>
            <a:r>
              <a:rPr lang="en-US" dirty="0"/>
              <a:t>systems developed in some </a:t>
            </a:r>
            <a:r>
              <a:rPr lang="en-US" dirty="0" smtClean="0"/>
              <a:t>societies</a:t>
            </a:r>
            <a:r>
              <a:rPr lang="en-US" dirty="0"/>
              <a:t> </a:t>
            </a:r>
            <a:r>
              <a:rPr lang="en-US" dirty="0" smtClean="0"/>
              <a:t>in order to maintain social order.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8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Empire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338" y="2047742"/>
            <a:ext cx="6674657" cy="459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3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Persian Empire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56" y="2064510"/>
            <a:ext cx="7830422" cy="42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93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Ottoman Empire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05" y="2103548"/>
            <a:ext cx="6048924" cy="45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07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Kingdom of Israel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813" y="2084560"/>
            <a:ext cx="3827708" cy="44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14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Incan Empire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35" y="2026275"/>
            <a:ext cx="3795864" cy="46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97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Industrial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Industrial </a:t>
            </a:r>
            <a:r>
              <a:rPr lang="en-US" dirty="0" smtClean="0"/>
              <a:t>Revolution brought about significant changes to human culture:</a:t>
            </a:r>
            <a:endParaRPr lang="en-US" dirty="0"/>
          </a:p>
          <a:p>
            <a:pPr lvl="1"/>
            <a:r>
              <a:rPr lang="en-US" dirty="0"/>
              <a:t>Machines </a:t>
            </a:r>
            <a:r>
              <a:rPr lang="en-US" dirty="0" smtClean="0"/>
              <a:t>replaced </a:t>
            </a:r>
            <a:r>
              <a:rPr lang="en-US" dirty="0"/>
              <a:t>hand tools.</a:t>
            </a:r>
          </a:p>
          <a:p>
            <a:pPr lvl="1"/>
            <a:r>
              <a:rPr lang="en-US" dirty="0"/>
              <a:t>New energy sources </a:t>
            </a:r>
            <a:r>
              <a:rPr lang="en-US" dirty="0" smtClean="0"/>
              <a:t>replaced </a:t>
            </a:r>
            <a:r>
              <a:rPr lang="en-US" dirty="0"/>
              <a:t>human and animal power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Urbanization, the growth of cities, began on a global scale.</a:t>
            </a:r>
          </a:p>
          <a:p>
            <a:pPr lvl="1"/>
            <a:r>
              <a:rPr lang="en-US" dirty="0"/>
              <a:t>The extended family is being replaced by the nuclear family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Challenges emerged to the elite and the class/caste system.</a:t>
            </a:r>
            <a:endParaRPr lang="en-US" dirty="0"/>
          </a:p>
          <a:p>
            <a:r>
              <a:rPr lang="en-US" dirty="0" smtClean="0"/>
              <a:t>River </a:t>
            </a:r>
            <a:r>
              <a:rPr lang="en-US" dirty="0"/>
              <a:t>systems increased in significance as a power </a:t>
            </a:r>
            <a:r>
              <a:rPr lang="en-US" dirty="0" smtClean="0"/>
              <a:t>source (while still facilitating trade).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Industrial Revolution led to the need for natural resources and new markets.</a:t>
            </a:r>
          </a:p>
          <a:p>
            <a:pPr lvl="1"/>
            <a:r>
              <a:rPr lang="en-US" dirty="0"/>
              <a:t>The need for natural resources led to </a:t>
            </a:r>
            <a:r>
              <a:rPr lang="en-US" b="1" dirty="0"/>
              <a:t>imperialism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37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Industrialized Society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72" y="2438399"/>
            <a:ext cx="5985189" cy="400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Nomadic Society</a:t>
            </a:r>
            <a:endParaRPr lang="en-US" dirty="0"/>
          </a:p>
        </p:txBody>
      </p:sp>
      <p:pic>
        <p:nvPicPr>
          <p:cNvPr id="4" name="Picture 5" descr="ls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34" y="2202286"/>
            <a:ext cx="6373466" cy="417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4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Industrialized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33" y="2283852"/>
            <a:ext cx="6009068" cy="42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13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Industrialized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92" y="2180821"/>
            <a:ext cx="6065949" cy="42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1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Industrial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70469"/>
            <a:ext cx="10018713" cy="409548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Imperialism</a:t>
            </a:r>
          </a:p>
          <a:p>
            <a:pPr lvl="1"/>
            <a:r>
              <a:rPr lang="en-US" dirty="0" smtClean="0"/>
              <a:t>In order to fuel the needs of industry, major powers sought to imperialize the planet.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need for new markets led to westernization.</a:t>
            </a:r>
          </a:p>
          <a:p>
            <a:pPr lvl="1"/>
            <a:r>
              <a:rPr lang="en-US" dirty="0"/>
              <a:t>Imperialism produced westernization  </a:t>
            </a:r>
          </a:p>
          <a:p>
            <a:pPr lvl="1"/>
            <a:r>
              <a:rPr lang="en-US" dirty="0"/>
              <a:t>As European control spread, other cultures began to adopt western culture.</a:t>
            </a:r>
          </a:p>
          <a:p>
            <a:pPr lvl="1"/>
            <a:r>
              <a:rPr lang="en-US" dirty="0"/>
              <a:t>These empires were not contiguous</a:t>
            </a:r>
          </a:p>
          <a:p>
            <a:r>
              <a:rPr lang="en-US" dirty="0"/>
              <a:t>Four Types of Imperialism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Sphere </a:t>
            </a:r>
            <a:r>
              <a:rPr lang="en-US" b="1" dirty="0"/>
              <a:t>of Influence</a:t>
            </a:r>
            <a:r>
              <a:rPr lang="en-US" dirty="0"/>
              <a:t>: Area in which a foreign nation has special economic </a:t>
            </a:r>
            <a:r>
              <a:rPr lang="en-US" dirty="0" smtClean="0"/>
              <a:t>privileges.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Protectorate</a:t>
            </a:r>
            <a:r>
              <a:rPr lang="en-US" dirty="0"/>
              <a:t>:  Region with its own government controlled from </a:t>
            </a:r>
            <a:r>
              <a:rPr lang="en-US" dirty="0" smtClean="0"/>
              <a:t>outside.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Colony</a:t>
            </a:r>
            <a:r>
              <a:rPr lang="en-US" dirty="0"/>
              <a:t>:  Region that is settled and directly ruled by the imperialist </a:t>
            </a:r>
            <a:r>
              <a:rPr lang="en-US" dirty="0" smtClean="0"/>
              <a:t>country.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b="1" dirty="0" smtClean="0"/>
              <a:t>Annexation</a:t>
            </a:r>
            <a:r>
              <a:rPr lang="en-US" dirty="0"/>
              <a:t>:  To make the colony a formal part of the imperialist </a:t>
            </a:r>
            <a:r>
              <a:rPr lang="en-US" dirty="0" smtClean="0"/>
              <a:t>nation.</a:t>
            </a:r>
            <a:endParaRPr lang="en-US" dirty="0"/>
          </a:p>
          <a:p>
            <a:r>
              <a:rPr lang="en-US" dirty="0"/>
              <a:t>Imperialism led to </a:t>
            </a:r>
            <a:r>
              <a:rPr lang="en-US" b="1" dirty="0"/>
              <a:t>nationalism</a:t>
            </a:r>
            <a:r>
              <a:rPr lang="en-US" dirty="0"/>
              <a:t>:  Pride in and loyalty to one’s nation and rebellion against</a:t>
            </a:r>
            <a:br>
              <a:rPr lang="en-US" dirty="0"/>
            </a:br>
            <a:r>
              <a:rPr lang="en-US" dirty="0"/>
              <a:t>imperialism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79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553" y="453980"/>
            <a:ext cx="10018713" cy="1752599"/>
          </a:xfrm>
        </p:spPr>
        <p:txBody>
          <a:bodyPr/>
          <a:lstStyle/>
          <a:p>
            <a:r>
              <a:rPr lang="en-US" dirty="0" smtClean="0"/>
              <a:t>Industrial Empires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36" y="1859783"/>
            <a:ext cx="8757946" cy="43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1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Empires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928" y="2078997"/>
            <a:ext cx="8879478" cy="41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Nomadic Society</a:t>
            </a:r>
            <a:endParaRPr lang="en-US" dirty="0"/>
          </a:p>
        </p:txBody>
      </p:sp>
      <p:pic>
        <p:nvPicPr>
          <p:cNvPr id="4" name="Picture 5" descr="ls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99" y="2245216"/>
            <a:ext cx="6308735" cy="416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Nomadic Society</a:t>
            </a:r>
            <a:endParaRPr lang="en-US" dirty="0"/>
          </a:p>
        </p:txBody>
      </p:sp>
      <p:pic>
        <p:nvPicPr>
          <p:cNvPr id="4" name="Picture 8" descr="article-1210009-0633B992000005DC-917_468x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33" y="2176529"/>
            <a:ext cx="6863268" cy="419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5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Nomadic Society</a:t>
            </a:r>
            <a:endParaRPr lang="en-US" dirty="0"/>
          </a:p>
        </p:txBody>
      </p:sp>
      <p:pic>
        <p:nvPicPr>
          <p:cNvPr id="4" name="Picture 5" descr="36_203638~maori-family,-new-zealand,-c-188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92" y="2150772"/>
            <a:ext cx="6620949" cy="411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Agricultural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343954"/>
            <a:ext cx="10018713" cy="425646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10,000 years ago, humans learned how to grow plants and domesticate animals.</a:t>
            </a:r>
          </a:p>
          <a:p>
            <a:pPr lvl="1"/>
            <a:r>
              <a:rPr lang="en-US" dirty="0" smtClean="0"/>
              <a:t>This event is known as the </a:t>
            </a:r>
            <a:r>
              <a:rPr lang="en-US" b="1" dirty="0" smtClean="0"/>
              <a:t>Agricultural Revolution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impact of the Agricultural Revolution was significant for human development:</a:t>
            </a:r>
          </a:p>
          <a:p>
            <a:pPr lvl="1"/>
            <a:r>
              <a:rPr lang="en-US" dirty="0" smtClean="0"/>
              <a:t>Humans now had a steady food source.</a:t>
            </a:r>
          </a:p>
          <a:p>
            <a:pPr lvl="1"/>
            <a:r>
              <a:rPr lang="en-US" dirty="0" smtClean="0"/>
              <a:t>Settlements began as humans could remain stationary near their food source.</a:t>
            </a:r>
          </a:p>
          <a:p>
            <a:pPr lvl="2"/>
            <a:r>
              <a:rPr lang="en-US" dirty="0" smtClean="0"/>
              <a:t>This settlement occurred in river valleys which offered fertile soil, abundant fresh water resources, and fishing.</a:t>
            </a:r>
          </a:p>
          <a:p>
            <a:pPr lvl="1"/>
            <a:r>
              <a:rPr lang="en-US" dirty="0" smtClean="0"/>
              <a:t>Populations increased because of increased food supplies and the need for more labor.</a:t>
            </a:r>
          </a:p>
          <a:p>
            <a:pPr lvl="1"/>
            <a:r>
              <a:rPr lang="en-US" dirty="0" smtClean="0"/>
              <a:t>Interdependence extended from the family to the village.</a:t>
            </a:r>
          </a:p>
          <a:p>
            <a:pPr lvl="1"/>
            <a:r>
              <a:rPr lang="en-US" dirty="0" smtClean="0"/>
              <a:t>Land became the primary source of wealth.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9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Agricultural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242" y="2044521"/>
            <a:ext cx="45148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Agricultural Society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21" y="2438399"/>
            <a:ext cx="5656291" cy="42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1453</TotalTime>
  <Words>880</Words>
  <Application>Microsoft Office PowerPoint</Application>
  <PresentationFormat>Widescreen</PresentationFormat>
  <Paragraphs>104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Corbel</vt:lpstr>
      <vt:lpstr>Parallax</vt:lpstr>
      <vt:lpstr>The Phases of Culture</vt:lpstr>
      <vt:lpstr>The Nomadic Society</vt:lpstr>
      <vt:lpstr>The Nomadic Society</vt:lpstr>
      <vt:lpstr>The Nomadic Society</vt:lpstr>
      <vt:lpstr>The Nomadic Society</vt:lpstr>
      <vt:lpstr>The Nomadic Society</vt:lpstr>
      <vt:lpstr>The Agricultural Society</vt:lpstr>
      <vt:lpstr>The Agricultural Society</vt:lpstr>
      <vt:lpstr>The Agricultural Society</vt:lpstr>
      <vt:lpstr>The Agricultural Society</vt:lpstr>
      <vt:lpstr>The Agricultural Society</vt:lpstr>
      <vt:lpstr>The Agricultural Society</vt:lpstr>
      <vt:lpstr>The Agricultural Society</vt:lpstr>
      <vt:lpstr>The Agricultural Society</vt:lpstr>
      <vt:lpstr>The Phases of Culture</vt:lpstr>
      <vt:lpstr>The Specialized Society</vt:lpstr>
      <vt:lpstr>Villages and Towns</vt:lpstr>
      <vt:lpstr>The Civilized Society</vt:lpstr>
      <vt:lpstr>Trade Routes</vt:lpstr>
      <vt:lpstr>Trade Routes</vt:lpstr>
      <vt:lpstr>City-State</vt:lpstr>
      <vt:lpstr>The Civilized Society</vt:lpstr>
      <vt:lpstr>Roman Empire</vt:lpstr>
      <vt:lpstr>Persian Empire</vt:lpstr>
      <vt:lpstr>Ottoman Empire</vt:lpstr>
      <vt:lpstr>Kingdom of Israel</vt:lpstr>
      <vt:lpstr>Incan Empire</vt:lpstr>
      <vt:lpstr>The Industrial Society</vt:lpstr>
      <vt:lpstr>The Industrialized Society</vt:lpstr>
      <vt:lpstr>The Industrialized Society</vt:lpstr>
      <vt:lpstr>The Industrialized Society</vt:lpstr>
      <vt:lpstr>The Industrial Society</vt:lpstr>
      <vt:lpstr>Industrial Empires</vt:lpstr>
      <vt:lpstr>Industrial Empires</vt:lpstr>
    </vt:vector>
  </TitlesOfParts>
  <Company>Methacton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Phases of Culture</dc:title>
  <dc:creator>Kistler, Stephen</dc:creator>
  <cp:lastModifiedBy>Kistler, Stephen</cp:lastModifiedBy>
  <cp:revision>14</cp:revision>
  <dcterms:created xsi:type="dcterms:W3CDTF">2014-09-15T10:53:34Z</dcterms:created>
  <dcterms:modified xsi:type="dcterms:W3CDTF">2014-09-16T11:07:34Z</dcterms:modified>
</cp:coreProperties>
</file>